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4"/>
  </p:notesMasterIdLst>
  <p:sldIdLst>
    <p:sldId id="256" r:id="rId2"/>
    <p:sldId id="259" r:id="rId3"/>
    <p:sldId id="309" r:id="rId4"/>
    <p:sldId id="310" r:id="rId5"/>
    <p:sldId id="261" r:id="rId6"/>
    <p:sldId id="292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262" r:id="rId23"/>
    <p:sldId id="311" r:id="rId24"/>
    <p:sldId id="313" r:id="rId25"/>
    <p:sldId id="273" r:id="rId26"/>
    <p:sldId id="314" r:id="rId27"/>
    <p:sldId id="264" r:id="rId28"/>
    <p:sldId id="315" r:id="rId29"/>
    <p:sldId id="312" r:id="rId30"/>
    <p:sldId id="316" r:id="rId31"/>
    <p:sldId id="318" r:id="rId32"/>
    <p:sldId id="317" r:id="rId33"/>
  </p:sldIdLst>
  <p:sldSz cx="9144000" cy="5143500" type="screen16x9"/>
  <p:notesSz cx="6858000" cy="9144000"/>
  <p:embeddedFontLst>
    <p:embeddedFont>
      <p:font typeface="Quicksand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ine Vidal Mazuy" initials="AVM" lastIdx="1" clrIdx="0">
    <p:extLst>
      <p:ext uri="{19B8F6BF-5375-455C-9EA6-DF929625EA0E}">
        <p15:presenceInfo xmlns:p15="http://schemas.microsoft.com/office/powerpoint/2012/main" userId="S::antoine.vidal-mazuy@etu.unice.fr::eee0608e-3a6f-4600-886a-69a62c52bcb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FA9"/>
    <a:srgbClr val="FF6600"/>
    <a:srgbClr val="39C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ECE35A-EED3-427D-9D60-4F56E8162376}">
  <a:tblStyle styleId="{6AECE35A-EED3-427D-9D60-4F56E81623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26A1B10-B252-4223-B86F-04C9745F295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8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316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552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951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209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263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95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103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266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847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008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832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074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b92539d425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b92539d425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351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b92539d425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b92539d425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7686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3210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b92539d425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b92539d425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969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49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918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5734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91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730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867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321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412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788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165475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3692249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219023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CB058A6-F7E8-485F-88DF-D73B0C9D2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3" y="181811"/>
            <a:ext cx="9061997" cy="2845738"/>
          </a:xfrm>
          <a:prstGeom prst="rect">
            <a:avLst/>
          </a:prstGeom>
          <a:effectLst>
            <a:softEdge rad="508000"/>
          </a:effectLst>
        </p:spPr>
      </p:pic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261368" y="2385919"/>
            <a:ext cx="7015528" cy="1786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ROGUE </a:t>
            </a:r>
            <a:r>
              <a:rPr lang="en" sz="7200" dirty="0"/>
              <a:t>SOULS</a:t>
            </a:r>
            <a:endParaRPr sz="6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Géneration du donjon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9" name="Image 8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62E9B228-2880-48C8-B4C7-6154AD97A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11" name="Image 10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391BEAE9-D663-44EC-B9C5-8DD89F9F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13" name="Image 12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33F48D1A-7D2A-43F1-8D1E-8E3EB0DA2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700" y="972609"/>
            <a:ext cx="4272743" cy="3779521"/>
          </a:xfrm>
          <a:prstGeom prst="rect">
            <a:avLst/>
          </a:prstGeom>
        </p:spPr>
      </p:pic>
      <p:pic>
        <p:nvPicPr>
          <p:cNvPr id="15" name="Image 14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AB373362-B898-4E79-8ED5-C955C0FD8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17" name="Image 16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10086C34-F5CF-4838-99EF-C46D87083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78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Géneration du donjon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9" name="Image 8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62E9B228-2880-48C8-B4C7-6154AD97A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11" name="Image 10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391BEAE9-D663-44EC-B9C5-8DD89F9F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13" name="Image 12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33F48D1A-7D2A-43F1-8D1E-8E3EB0DA2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700" y="972609"/>
            <a:ext cx="4272743" cy="3779521"/>
          </a:xfrm>
          <a:prstGeom prst="rect">
            <a:avLst/>
          </a:prstGeom>
        </p:spPr>
      </p:pic>
      <p:pic>
        <p:nvPicPr>
          <p:cNvPr id="15" name="Image 14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AB373362-B898-4E79-8ED5-C955C0FD8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17" name="Image 16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10086C34-F5CF-4838-99EF-C46D87083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E340ADC-890F-494C-AB7A-ABF7DC350F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06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Géneration du donjon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9" name="Image 8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62E9B228-2880-48C8-B4C7-6154AD97A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11" name="Image 10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391BEAE9-D663-44EC-B9C5-8DD89F9F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13" name="Image 12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33F48D1A-7D2A-43F1-8D1E-8E3EB0DA2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700" y="972609"/>
            <a:ext cx="4272743" cy="3779521"/>
          </a:xfrm>
          <a:prstGeom prst="rect">
            <a:avLst/>
          </a:prstGeom>
        </p:spPr>
      </p:pic>
      <p:pic>
        <p:nvPicPr>
          <p:cNvPr id="15" name="Image 14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AB373362-B898-4E79-8ED5-C955C0FD8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17" name="Image 16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10086C34-F5CF-4838-99EF-C46D87083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E340ADC-890F-494C-AB7A-ABF7DC350F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1DCA1A-CC04-4296-8768-01BB9671A6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03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Géneration du donjon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9" name="Image 8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62E9B228-2880-48C8-B4C7-6154AD97A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11" name="Image 10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391BEAE9-D663-44EC-B9C5-8DD89F9F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13" name="Image 12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33F48D1A-7D2A-43F1-8D1E-8E3EB0DA2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700" y="972609"/>
            <a:ext cx="4272743" cy="3779521"/>
          </a:xfrm>
          <a:prstGeom prst="rect">
            <a:avLst/>
          </a:prstGeom>
        </p:spPr>
      </p:pic>
      <p:pic>
        <p:nvPicPr>
          <p:cNvPr id="15" name="Image 14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AB373362-B898-4E79-8ED5-C955C0FD8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17" name="Image 16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10086C34-F5CF-4838-99EF-C46D87083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E340ADC-890F-494C-AB7A-ABF7DC350F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1DCA1A-CC04-4296-8768-01BB9671A6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CF98CD7-06BE-4909-85A4-6A85205E1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84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Géneration du donjon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9" name="Image 8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62E9B228-2880-48C8-B4C7-6154AD97A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11" name="Image 10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391BEAE9-D663-44EC-B9C5-8DD89F9F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13" name="Image 12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33F48D1A-7D2A-43F1-8D1E-8E3EB0DA2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700" y="972609"/>
            <a:ext cx="4272743" cy="3779521"/>
          </a:xfrm>
          <a:prstGeom prst="rect">
            <a:avLst/>
          </a:prstGeom>
        </p:spPr>
      </p:pic>
      <p:pic>
        <p:nvPicPr>
          <p:cNvPr id="15" name="Image 14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AB373362-B898-4E79-8ED5-C955C0FD8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17" name="Image 16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10086C34-F5CF-4838-99EF-C46D87083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E340ADC-890F-494C-AB7A-ABF7DC350F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1DCA1A-CC04-4296-8768-01BB9671A6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CF98CD7-06BE-4909-85A4-6A85205E1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9096AB1-7EDC-4827-97C2-F6F2CA496D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3700" y="972607"/>
            <a:ext cx="4272745" cy="377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5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Géneration du donjon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9" name="Image 8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62E9B228-2880-48C8-B4C7-6154AD97A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11" name="Image 10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391BEAE9-D663-44EC-B9C5-8DD89F9F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13" name="Image 12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33F48D1A-7D2A-43F1-8D1E-8E3EB0DA2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700" y="972609"/>
            <a:ext cx="4272743" cy="3779521"/>
          </a:xfrm>
          <a:prstGeom prst="rect">
            <a:avLst/>
          </a:prstGeom>
        </p:spPr>
      </p:pic>
      <p:pic>
        <p:nvPicPr>
          <p:cNvPr id="15" name="Image 14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AB373362-B898-4E79-8ED5-C955C0FD8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17" name="Image 16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10086C34-F5CF-4838-99EF-C46D87083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E340ADC-890F-494C-AB7A-ABF7DC350F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1DCA1A-CC04-4296-8768-01BB9671A6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CF98CD7-06BE-4909-85A4-6A85205E1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9096AB1-7EDC-4827-97C2-F6F2CA496D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3700" y="972607"/>
            <a:ext cx="4272745" cy="377952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CBBEDAFB-AAE0-4D3D-A5C7-B8534D7D1A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92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Géneration du donjon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9" name="Image 8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62E9B228-2880-48C8-B4C7-6154AD97A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11" name="Image 10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391BEAE9-D663-44EC-B9C5-8DD89F9F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13" name="Image 12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33F48D1A-7D2A-43F1-8D1E-8E3EB0DA2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700" y="972609"/>
            <a:ext cx="4272743" cy="3779521"/>
          </a:xfrm>
          <a:prstGeom prst="rect">
            <a:avLst/>
          </a:prstGeom>
        </p:spPr>
      </p:pic>
      <p:pic>
        <p:nvPicPr>
          <p:cNvPr id="15" name="Image 14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AB373362-B898-4E79-8ED5-C955C0FD8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17" name="Image 16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10086C34-F5CF-4838-99EF-C46D87083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E340ADC-890F-494C-AB7A-ABF7DC350F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1DCA1A-CC04-4296-8768-01BB9671A6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CF98CD7-06BE-4909-85A4-6A85205E1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9096AB1-7EDC-4827-97C2-F6F2CA496D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3700" y="972607"/>
            <a:ext cx="4272745" cy="377952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CBBEDAFB-AAE0-4D3D-A5C7-B8534D7D1A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FB41853-9A86-4CF4-8D05-74CEC27A39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3701" y="972607"/>
            <a:ext cx="4272746" cy="377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93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Géneration du donjon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9" name="Image 8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62E9B228-2880-48C8-B4C7-6154AD97A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11" name="Image 10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391BEAE9-D663-44EC-B9C5-8DD89F9F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13" name="Image 12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33F48D1A-7D2A-43F1-8D1E-8E3EB0DA2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700" y="972609"/>
            <a:ext cx="4272743" cy="3779521"/>
          </a:xfrm>
          <a:prstGeom prst="rect">
            <a:avLst/>
          </a:prstGeom>
        </p:spPr>
      </p:pic>
      <p:pic>
        <p:nvPicPr>
          <p:cNvPr id="15" name="Image 14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AB373362-B898-4E79-8ED5-C955C0FD8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17" name="Image 16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10086C34-F5CF-4838-99EF-C46D87083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E340ADC-890F-494C-AB7A-ABF7DC350F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1DCA1A-CC04-4296-8768-01BB9671A6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CF98CD7-06BE-4909-85A4-6A85205E1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9096AB1-7EDC-4827-97C2-F6F2CA496D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3700" y="972607"/>
            <a:ext cx="4272745" cy="377952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CBBEDAFB-AAE0-4D3D-A5C7-B8534D7D1A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FB41853-9A86-4CF4-8D05-74CEC27A39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3701" y="972607"/>
            <a:ext cx="4272746" cy="377952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92372E8F-D4E4-4F22-8367-F8D0A0152D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3701" y="972607"/>
            <a:ext cx="4272746" cy="377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90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Géneration du donjon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9" name="Image 8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62E9B228-2880-48C8-B4C7-6154AD97A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11" name="Image 10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391BEAE9-D663-44EC-B9C5-8DD89F9F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13" name="Image 12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33F48D1A-7D2A-43F1-8D1E-8E3EB0DA2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700" y="972609"/>
            <a:ext cx="4272743" cy="3779521"/>
          </a:xfrm>
          <a:prstGeom prst="rect">
            <a:avLst/>
          </a:prstGeom>
        </p:spPr>
      </p:pic>
      <p:pic>
        <p:nvPicPr>
          <p:cNvPr id="15" name="Image 14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AB373362-B898-4E79-8ED5-C955C0FD8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17" name="Image 16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10086C34-F5CF-4838-99EF-C46D87083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E340ADC-890F-494C-AB7A-ABF7DC350F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1DCA1A-CC04-4296-8768-01BB9671A6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CF98CD7-06BE-4909-85A4-6A85205E1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9096AB1-7EDC-4827-97C2-F6F2CA496D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3700" y="972607"/>
            <a:ext cx="4272745" cy="377952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CBBEDAFB-AAE0-4D3D-A5C7-B8534D7D1A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FB41853-9A86-4CF4-8D05-74CEC27A39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3701" y="972607"/>
            <a:ext cx="4272746" cy="377952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92372E8F-D4E4-4F22-8367-F8D0A0152D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3701" y="972607"/>
            <a:ext cx="4272746" cy="3779524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637D2E3A-2446-492E-BC75-E1FFE86854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4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Géneration du donjon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9" name="Image 8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62E9B228-2880-48C8-B4C7-6154AD97A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11" name="Image 10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391BEAE9-D663-44EC-B9C5-8DD89F9F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13" name="Image 12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33F48D1A-7D2A-43F1-8D1E-8E3EB0DA2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700" y="972609"/>
            <a:ext cx="4272743" cy="3779521"/>
          </a:xfrm>
          <a:prstGeom prst="rect">
            <a:avLst/>
          </a:prstGeom>
        </p:spPr>
      </p:pic>
      <p:pic>
        <p:nvPicPr>
          <p:cNvPr id="15" name="Image 14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AB373362-B898-4E79-8ED5-C955C0FD8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17" name="Image 16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10086C34-F5CF-4838-99EF-C46D87083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E340ADC-890F-494C-AB7A-ABF7DC350F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1DCA1A-CC04-4296-8768-01BB9671A6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CF98CD7-06BE-4909-85A4-6A85205E1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9096AB1-7EDC-4827-97C2-F6F2CA496D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3700" y="972607"/>
            <a:ext cx="4272745" cy="377952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CBBEDAFB-AAE0-4D3D-A5C7-B8534D7D1A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FB41853-9A86-4CF4-8D05-74CEC27A39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3701" y="972607"/>
            <a:ext cx="4272746" cy="377952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92372E8F-D4E4-4F22-8367-F8D0A0152D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3701" y="972607"/>
            <a:ext cx="4272746" cy="3779524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637D2E3A-2446-492E-BC75-E1FFE86854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F8D5D33-8A65-420D-9CE6-AAC7DDA355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63701" y="972607"/>
            <a:ext cx="4272746" cy="377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81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53D28AA-E776-4322-B7E0-20B355CF5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3439" y="0"/>
            <a:ext cx="11289792" cy="5143500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DAC74AFD-5E13-4017-8550-6010E0A58DCF}"/>
              </a:ext>
            </a:extLst>
          </p:cNvPr>
          <p:cNvCxnSpPr/>
          <p:nvPr/>
        </p:nvCxnSpPr>
        <p:spPr>
          <a:xfrm flipV="1">
            <a:off x="932323" y="-38166"/>
            <a:ext cx="0" cy="5219831"/>
          </a:xfrm>
          <a:prstGeom prst="line">
            <a:avLst/>
          </a:prstGeom>
          <a:ln>
            <a:solidFill>
              <a:srgbClr val="999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texte, tableau de points&#10;&#10;Description générée automatiquement">
            <a:extLst>
              <a:ext uri="{FF2B5EF4-FFF2-40B4-BE49-F238E27FC236}">
                <a16:creationId xmlns:a16="http://schemas.microsoft.com/office/drawing/2014/main" id="{68A38129-B251-4D41-A4A2-F0C89F93496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1612362" y="0"/>
            <a:ext cx="5919276" cy="5143500"/>
          </a:xfrm>
          <a:prstGeom prst="rect">
            <a:avLst/>
          </a:prstGeom>
        </p:spPr>
      </p:pic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647A576-D876-4768-B078-049DDFA3D58C}"/>
              </a:ext>
            </a:extLst>
          </p:cNvPr>
          <p:cNvSpPr/>
          <p:nvPr/>
        </p:nvSpPr>
        <p:spPr>
          <a:xfrm>
            <a:off x="715219" y="1390730"/>
            <a:ext cx="455610" cy="455610"/>
          </a:xfrm>
          <a:prstGeom prst="ellipse">
            <a:avLst/>
          </a:prstGeom>
          <a:ln>
            <a:solidFill>
              <a:srgbClr val="39C0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15"/>
          <p:cNvSpPr txBox="1"/>
          <p:nvPr/>
        </p:nvSpPr>
        <p:spPr>
          <a:xfrm>
            <a:off x="531073" y="1314140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407907" y="1314140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JEU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463694" y="1764881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Commençons par les bases…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Géneration du donjon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9" name="Image 8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62E9B228-2880-48C8-B4C7-6154AD97A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11" name="Image 10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391BEAE9-D663-44EC-B9C5-8DD89F9F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13" name="Image 12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33F48D1A-7D2A-43F1-8D1E-8E3EB0DA2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700" y="972609"/>
            <a:ext cx="4272743" cy="3779521"/>
          </a:xfrm>
          <a:prstGeom prst="rect">
            <a:avLst/>
          </a:prstGeom>
        </p:spPr>
      </p:pic>
      <p:pic>
        <p:nvPicPr>
          <p:cNvPr id="15" name="Image 14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AB373362-B898-4E79-8ED5-C955C0FD8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17" name="Image 16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10086C34-F5CF-4838-99EF-C46D87083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E340ADC-890F-494C-AB7A-ABF7DC350F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1DCA1A-CC04-4296-8768-01BB9671A6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CF98CD7-06BE-4909-85A4-6A85205E1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9096AB1-7EDC-4827-97C2-F6F2CA496D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3700" y="972607"/>
            <a:ext cx="4272745" cy="377952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CBBEDAFB-AAE0-4D3D-A5C7-B8534D7D1A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FB41853-9A86-4CF4-8D05-74CEC27A39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3701" y="972607"/>
            <a:ext cx="4272746" cy="377952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92372E8F-D4E4-4F22-8367-F8D0A0152D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3701" y="972607"/>
            <a:ext cx="4272746" cy="3779524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637D2E3A-2446-492E-BC75-E1FFE86854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F8D5D33-8A65-420D-9CE6-AAC7DDA355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63701" y="972607"/>
            <a:ext cx="4272746" cy="377952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2FC3557-BF73-4CF3-B0F0-C7924055F9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63702" y="972606"/>
            <a:ext cx="4272741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46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Géneration du contenu de la salle 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E816CAE-F7FC-4A20-A3B6-5C3B1AEC30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" t="1677" r="3696" b="5244"/>
          <a:stretch/>
        </p:blipFill>
        <p:spPr>
          <a:xfrm>
            <a:off x="4061075" y="1021079"/>
            <a:ext cx="3962400" cy="3633731"/>
          </a:xfrm>
          <a:prstGeom prst="rect">
            <a:avLst/>
          </a:prstGeom>
        </p:spPr>
      </p:pic>
      <p:pic>
        <p:nvPicPr>
          <p:cNvPr id="6" name="Image 5" descr="Une image contenant silhouette&#10;&#10;Description générée automatiquement">
            <a:extLst>
              <a:ext uri="{FF2B5EF4-FFF2-40B4-BE49-F238E27FC236}">
                <a16:creationId xmlns:a16="http://schemas.microsoft.com/office/drawing/2014/main" id="{FDA38FD0-A46F-4DFC-968D-5F584D4AA9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50" r="23333"/>
          <a:stretch/>
        </p:blipFill>
        <p:spPr>
          <a:xfrm>
            <a:off x="1382647" y="2895600"/>
            <a:ext cx="1852462" cy="195072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D14F558-C49D-414E-B54C-EF1159AE13DC}"/>
              </a:ext>
            </a:extLst>
          </p:cNvPr>
          <p:cNvSpPr txBox="1"/>
          <p:nvPr/>
        </p:nvSpPr>
        <p:spPr>
          <a:xfrm>
            <a:off x="1501177" y="571686"/>
            <a:ext cx="16154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600" dirty="0"/>
              <a:t>A</a:t>
            </a:r>
            <a:endParaRPr lang="en-US" sz="166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35E652-6E2E-4221-AE93-CDD21E214627}"/>
              </a:ext>
            </a:extLst>
          </p:cNvPr>
          <p:cNvSpPr txBox="1"/>
          <p:nvPr/>
        </p:nvSpPr>
        <p:spPr>
          <a:xfrm>
            <a:off x="2605847" y="571686"/>
            <a:ext cx="296418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600" dirty="0"/>
              <a:t>*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218155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Fonctionnalités</a:t>
            </a:r>
            <a:endParaRPr sz="6000" dirty="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2430050" y="3065347"/>
            <a:ext cx="5488654" cy="555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Y’en a énormément …</a:t>
            </a:r>
          </a:p>
        </p:txBody>
      </p:sp>
      <p:grpSp>
        <p:nvGrpSpPr>
          <p:cNvPr id="118" name="Google Shape;118;p18"/>
          <p:cNvGrpSpPr/>
          <p:nvPr/>
        </p:nvGrpSpPr>
        <p:grpSpPr>
          <a:xfrm>
            <a:off x="454014" y="2078188"/>
            <a:ext cx="982958" cy="987178"/>
            <a:chOff x="2594050" y="1631825"/>
            <a:chExt cx="439625" cy="439625"/>
          </a:xfrm>
        </p:grpSpPr>
        <p:sp>
          <p:nvSpPr>
            <p:cNvPr id="119" name="Google Shape;119;p1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Éléments du jeu</a:t>
            </a:r>
            <a:endParaRPr dirty="0"/>
          </a:p>
        </p:txBody>
      </p:sp>
      <p:sp>
        <p:nvSpPr>
          <p:cNvPr id="540" name="Google Shape;540;p4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542" name="Google Shape;542;p44"/>
          <p:cNvSpPr txBox="1"/>
          <p:nvPr/>
        </p:nvSpPr>
        <p:spPr>
          <a:xfrm>
            <a:off x="1241325" y="31504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Zarbouk</a:t>
            </a:r>
            <a:br>
              <a:rPr lang="en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fr-FR" sz="8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Goblin</a:t>
            </a:r>
            <a:endParaRPr sz="800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Vie </a:t>
            </a:r>
            <a:r>
              <a:rPr lang="en-US" sz="900" dirty="0" err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sa</a:t>
            </a:r>
            <a:r>
              <a:rPr lang="en-US" sz="9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 vie et a </a:t>
            </a:r>
            <a:r>
              <a:rPr lang="en-US" sz="900" dirty="0" err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peur</a:t>
            </a:r>
            <a:r>
              <a:rPr lang="en-US" sz="9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 de se faire mal.</a:t>
            </a:r>
            <a:endParaRPr lang="en-US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4" name="Google Shape;544;p44"/>
          <p:cNvSpPr txBox="1"/>
          <p:nvPr/>
        </p:nvSpPr>
        <p:spPr>
          <a:xfrm>
            <a:off x="3221050" y="31504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Jean-Charles</a:t>
            </a:r>
            <a:br>
              <a:rPr lang="en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8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Marchand</a:t>
            </a:r>
            <a:endParaRPr sz="800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Attention à ne pas l’énerver,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il à l’air d’avoir du vécu.</a:t>
            </a:r>
            <a:endParaRPr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6" name="Google Shape;546;p44"/>
          <p:cNvSpPr txBox="1"/>
          <p:nvPr/>
        </p:nvSpPr>
        <p:spPr>
          <a:xfrm>
            <a:off x="5200775" y="31504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Coffre</a:t>
            </a:r>
            <a:br>
              <a:rPr lang="en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8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Donneur</a:t>
            </a:r>
            <a:endParaRPr sz="800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Il </a:t>
            </a:r>
            <a:r>
              <a:rPr lang="en-US" sz="900" dirty="0" err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aime</a:t>
            </a:r>
            <a:r>
              <a:rPr lang="en-US" sz="9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900" dirty="0" err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vous</a:t>
            </a:r>
            <a:r>
              <a:rPr lang="en-US" sz="9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 donner des </a:t>
            </a:r>
            <a:r>
              <a:rPr lang="en-US" sz="900" dirty="0" err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objets</a:t>
            </a:r>
            <a:r>
              <a:rPr lang="en-US" sz="9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900" dirty="0" err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Soyez</a:t>
            </a:r>
            <a:r>
              <a:rPr lang="en-US" sz="9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 gentil avec </a:t>
            </a:r>
            <a:r>
              <a:rPr lang="en-US" sz="900" dirty="0" err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lui</a:t>
            </a:r>
            <a:r>
              <a:rPr lang="en-US" sz="9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lang="en-US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8" name="Google Shape;548;p44"/>
          <p:cNvSpPr txBox="1"/>
          <p:nvPr/>
        </p:nvSpPr>
        <p:spPr>
          <a:xfrm>
            <a:off x="7180500" y="31504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Vous</a:t>
            </a:r>
            <a:br>
              <a:rPr lang="en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8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Joueur</a:t>
            </a:r>
            <a:endParaRPr sz="800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Il fera tout ce que vous voulez… même sauter dans le vide.</a:t>
            </a:r>
            <a:endParaRPr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" name="Image 2" descr="Une image contenant texte, horloge, ciel nocturne&#10;&#10;Description générée automatiquement">
            <a:extLst>
              <a:ext uri="{FF2B5EF4-FFF2-40B4-BE49-F238E27FC236}">
                <a16:creationId xmlns:a16="http://schemas.microsoft.com/office/drawing/2014/main" id="{ACC35D10-D487-4DFA-AD1E-62A29CE1A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46" t="21393" r="21632" b="13853"/>
          <a:stretch/>
        </p:blipFill>
        <p:spPr>
          <a:xfrm>
            <a:off x="1053919" y="1259000"/>
            <a:ext cx="1936129" cy="1874765"/>
          </a:xfrm>
          <a:prstGeom prst="rect">
            <a:avLst/>
          </a:prstGeom>
          <a:effectLst>
            <a:softEdge rad="330200"/>
          </a:effectLst>
        </p:spPr>
      </p:pic>
      <p:pic>
        <p:nvPicPr>
          <p:cNvPr id="5" name="Image 4" descr="Une image contenant ciel nocturne&#10;&#10;Description générée automatiquement">
            <a:extLst>
              <a:ext uri="{FF2B5EF4-FFF2-40B4-BE49-F238E27FC236}">
                <a16:creationId xmlns:a16="http://schemas.microsoft.com/office/drawing/2014/main" id="{234730E3-4B38-4DE1-A25E-DE3FF2447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582" y="1069822"/>
            <a:ext cx="2397287" cy="2253120"/>
          </a:xfrm>
          <a:prstGeom prst="rect">
            <a:avLst/>
          </a:prstGeom>
          <a:effectLst>
            <a:softEdge rad="46990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EFA2506-1B9C-4CA9-8A3D-7457DCC39B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387" t="4052" r="8081" b="869"/>
          <a:stretch/>
        </p:blipFill>
        <p:spPr>
          <a:xfrm>
            <a:off x="4572000" y="894649"/>
            <a:ext cx="2810690" cy="2693670"/>
          </a:xfrm>
          <a:prstGeom prst="rect">
            <a:avLst/>
          </a:prstGeom>
          <a:effectLst>
            <a:softEdge rad="622300"/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9C21D26-55CB-4467-BB25-DCDD8E7447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51" b="-5951"/>
          <a:stretch/>
        </p:blipFill>
        <p:spPr>
          <a:xfrm>
            <a:off x="6689975" y="1123360"/>
            <a:ext cx="2397288" cy="2255131"/>
          </a:xfrm>
          <a:prstGeom prst="rect">
            <a:avLst/>
          </a:prstGeom>
          <a:effectLst>
            <a:softEdge rad="355600"/>
          </a:effectLst>
        </p:spPr>
      </p:pic>
    </p:spTree>
    <p:extLst>
      <p:ext uri="{BB962C8B-B14F-4D97-AF65-F5344CB8AC3E}">
        <p14:creationId xmlns:p14="http://schemas.microsoft.com/office/powerpoint/2010/main" val="854379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Éléments du jeu</a:t>
            </a:r>
            <a:endParaRPr dirty="0"/>
          </a:p>
        </p:txBody>
      </p:sp>
      <p:sp>
        <p:nvSpPr>
          <p:cNvPr id="540" name="Google Shape;540;p4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542" name="Google Shape;542;p44"/>
          <p:cNvSpPr txBox="1"/>
          <p:nvPr/>
        </p:nvSpPr>
        <p:spPr>
          <a:xfrm>
            <a:off x="1241325" y="31504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Bonne nuit le monstre</a:t>
            </a:r>
            <a:br>
              <a:rPr lang="en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fr-FR" sz="8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Tombe</a:t>
            </a:r>
            <a:endParaRPr sz="800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On </a:t>
            </a:r>
            <a:r>
              <a:rPr lang="en-US" sz="900" dirty="0" err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finit</a:t>
            </a:r>
            <a:r>
              <a:rPr lang="en-US" sz="9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900" dirty="0" err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tous</a:t>
            </a:r>
            <a:r>
              <a:rPr lang="en-US" sz="9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900" dirty="0" err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ici</a:t>
            </a:r>
            <a:r>
              <a:rPr lang="en-US" sz="9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lang="en-US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4" name="Google Shape;544;p44"/>
          <p:cNvSpPr txBox="1"/>
          <p:nvPr/>
        </p:nvSpPr>
        <p:spPr>
          <a:xfrm>
            <a:off x="3221050" y="31504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Aie</a:t>
            </a:r>
            <a:br>
              <a:rPr lang="en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8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Pique</a:t>
            </a:r>
            <a:endParaRPr sz="800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Attention ça pique.</a:t>
            </a:r>
            <a:endParaRPr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6" name="Google Shape;546;p44"/>
          <p:cNvSpPr txBox="1"/>
          <p:nvPr/>
        </p:nvSpPr>
        <p:spPr>
          <a:xfrm>
            <a:off x="5200775" y="31504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Escalier</a:t>
            </a:r>
            <a:br>
              <a:rPr lang="en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fr-FR" sz="800" dirty="0" err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Ascenceur</a:t>
            </a:r>
            <a:endParaRPr lang="fr-FR" sz="800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Permet de monter en haut.</a:t>
            </a:r>
            <a:endParaRPr lang="fr-FR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8" name="Google Shape;548;p44"/>
          <p:cNvSpPr txBox="1"/>
          <p:nvPr/>
        </p:nvSpPr>
        <p:spPr>
          <a:xfrm>
            <a:off x="7180500" y="31504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Lapin très méchant</a:t>
            </a:r>
            <a:br>
              <a:rPr lang="en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8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Boss</a:t>
            </a:r>
            <a:endParaRPr sz="800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Attention à ses carottes.</a:t>
            </a:r>
            <a:endParaRPr lang="fr-FR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3157F9-87E0-4C9C-8455-2A523DFA4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965" y="1347324"/>
            <a:ext cx="1716272" cy="1564836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E259019-45D9-423D-9AAB-5BDEE889A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325" y="1358087"/>
            <a:ext cx="1655289" cy="1564836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6195515B-6F6F-4E6F-BC58-B70E3F02B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032" y="1330790"/>
            <a:ext cx="1611207" cy="1581370"/>
          </a:xfrm>
          <a:prstGeom prst="rect">
            <a:avLst/>
          </a:prstGeom>
          <a:effectLst>
            <a:softEdge rad="177800"/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AF41077-441B-45DB-A3FB-A9006E2E8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1235" y="1299162"/>
            <a:ext cx="1716272" cy="1625257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3230117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Équipements</a:t>
            </a:r>
            <a:endParaRPr dirty="0"/>
          </a:p>
        </p:txBody>
      </p:sp>
      <p:sp>
        <p:nvSpPr>
          <p:cNvPr id="234" name="Google Shape;234;p29"/>
          <p:cNvSpPr txBox="1">
            <a:spLocks noGrp="1"/>
          </p:cNvSpPr>
          <p:nvPr>
            <p:ph type="body" idx="1"/>
          </p:nvPr>
        </p:nvSpPr>
        <p:spPr>
          <a:xfrm>
            <a:off x="1165475" y="1179281"/>
            <a:ext cx="24036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/>
              <a:t>Armes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Épées, </a:t>
            </a:r>
            <a:r>
              <a:rPr lang="en-US" sz="1200" dirty="0" err="1"/>
              <a:t>Bâtons</a:t>
            </a:r>
            <a:r>
              <a:rPr lang="en-US" sz="1200" dirty="0"/>
              <a:t>, Arcs…</a:t>
            </a:r>
          </a:p>
        </p:txBody>
      </p:sp>
      <p:sp>
        <p:nvSpPr>
          <p:cNvPr id="235" name="Google Shape;235;p29"/>
          <p:cNvSpPr txBox="1">
            <a:spLocks noGrp="1"/>
          </p:cNvSpPr>
          <p:nvPr>
            <p:ph type="body" idx="2"/>
          </p:nvPr>
        </p:nvSpPr>
        <p:spPr>
          <a:xfrm>
            <a:off x="3692250" y="1179281"/>
            <a:ext cx="24036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/>
              <a:t>Bouclier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Ça protège…</a:t>
            </a:r>
            <a:endParaRPr sz="1200" dirty="0"/>
          </a:p>
        </p:txBody>
      </p:sp>
      <p:sp>
        <p:nvSpPr>
          <p:cNvPr id="236" name="Google Shape;236;p29"/>
          <p:cNvSpPr txBox="1">
            <a:spLocks noGrp="1"/>
          </p:cNvSpPr>
          <p:nvPr>
            <p:ph type="body" idx="3"/>
          </p:nvPr>
        </p:nvSpPr>
        <p:spPr>
          <a:xfrm>
            <a:off x="6219025" y="1179281"/>
            <a:ext cx="24036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/>
              <a:t>Potions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200" dirty="0"/>
              <a:t>Vie, Mana, XP…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1165475" y="2893781"/>
            <a:ext cx="24036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/>
              <a:t>Armures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Armure de plaques, Robe, Armure de Cuir…</a:t>
            </a:r>
            <a:endParaRPr sz="1200" dirty="0"/>
          </a:p>
        </p:txBody>
      </p:sp>
      <p:sp>
        <p:nvSpPr>
          <p:cNvPr id="238" name="Google Shape;238;p29"/>
          <p:cNvSpPr txBox="1">
            <a:spLocks noGrp="1"/>
          </p:cNvSpPr>
          <p:nvPr>
            <p:ph type="body" idx="2"/>
          </p:nvPr>
        </p:nvSpPr>
        <p:spPr>
          <a:xfrm>
            <a:off x="3692250" y="2893781"/>
            <a:ext cx="24036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/>
              <a:t>Casque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Heaume, Chapeau, Capuche…</a:t>
            </a:r>
          </a:p>
        </p:txBody>
      </p:sp>
      <p:sp>
        <p:nvSpPr>
          <p:cNvPr id="239" name="Google Shape;239;p29"/>
          <p:cNvSpPr txBox="1">
            <a:spLocks noGrp="1"/>
          </p:cNvSpPr>
          <p:nvPr>
            <p:ph type="body" idx="3"/>
          </p:nvPr>
        </p:nvSpPr>
        <p:spPr>
          <a:xfrm>
            <a:off x="6219025" y="2893781"/>
            <a:ext cx="24036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/>
              <a:t>Gants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200" dirty="0"/>
              <a:t>Gants de fer, Gants de soie, Mitaine…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270" name="Google Shape;270;p2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50AF05F-15B8-421F-8FAB-B798DC3F5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654" y="2669912"/>
            <a:ext cx="372521" cy="37252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905E407-5985-4E4D-A208-D6237C12B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320" y="871899"/>
            <a:ext cx="461745" cy="470888"/>
          </a:xfrm>
          <a:prstGeom prst="rect">
            <a:avLst/>
          </a:prstGeom>
        </p:spPr>
      </p:pic>
      <p:pic>
        <p:nvPicPr>
          <p:cNvPr id="7" name="Image 6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3D946B39-4EEC-4874-9D4D-94C303B8B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332" y="871899"/>
            <a:ext cx="599238" cy="5312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1A832CF-477F-4086-96F0-9986D35D5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095" y="925850"/>
            <a:ext cx="348645" cy="34864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2B913B7-7E10-4509-B2AF-FF268BEFB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688" y="2615788"/>
            <a:ext cx="372521" cy="41488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57CAC24-FD24-4E17-8A54-CDD79BF250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3288" y="2638712"/>
            <a:ext cx="572757" cy="48808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Raretés des équipements</a:t>
            </a:r>
            <a:endParaRPr dirty="0"/>
          </a:p>
        </p:txBody>
      </p:sp>
      <p:cxnSp>
        <p:nvCxnSpPr>
          <p:cNvPr id="223" name="Google Shape;223;p28"/>
          <p:cNvCxnSpPr>
            <a:cxnSpLocks/>
          </p:cNvCxnSpPr>
          <p:nvPr/>
        </p:nvCxnSpPr>
        <p:spPr>
          <a:xfrm>
            <a:off x="1253945" y="1888854"/>
            <a:ext cx="948928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cxnSp>
        <p:nvCxnSpPr>
          <p:cNvPr id="12" name="Google Shape;223;p28">
            <a:extLst>
              <a:ext uri="{FF2B5EF4-FFF2-40B4-BE49-F238E27FC236}">
                <a16:creationId xmlns:a16="http://schemas.microsoft.com/office/drawing/2014/main" id="{D336F75B-C70D-4F62-AD64-A7CF5E6D8A3E}"/>
              </a:ext>
            </a:extLst>
          </p:cNvPr>
          <p:cNvCxnSpPr>
            <a:cxnSpLocks/>
          </p:cNvCxnSpPr>
          <p:nvPr/>
        </p:nvCxnSpPr>
        <p:spPr>
          <a:xfrm>
            <a:off x="1948294" y="1888854"/>
            <a:ext cx="1304061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3" name="Google Shape;223;p28">
            <a:extLst>
              <a:ext uri="{FF2B5EF4-FFF2-40B4-BE49-F238E27FC236}">
                <a16:creationId xmlns:a16="http://schemas.microsoft.com/office/drawing/2014/main" id="{C1E2FE0D-53A1-4500-A2B4-A849D5F117F7}"/>
              </a:ext>
            </a:extLst>
          </p:cNvPr>
          <p:cNvCxnSpPr>
            <a:cxnSpLocks/>
          </p:cNvCxnSpPr>
          <p:nvPr/>
        </p:nvCxnSpPr>
        <p:spPr>
          <a:xfrm>
            <a:off x="2689402" y="1888854"/>
            <a:ext cx="1581262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4" name="Google Shape;223;p28">
            <a:extLst>
              <a:ext uri="{FF2B5EF4-FFF2-40B4-BE49-F238E27FC236}">
                <a16:creationId xmlns:a16="http://schemas.microsoft.com/office/drawing/2014/main" id="{B33FD73F-C801-4F36-9093-B443099690DF}"/>
              </a:ext>
            </a:extLst>
          </p:cNvPr>
          <p:cNvCxnSpPr>
            <a:cxnSpLocks/>
          </p:cNvCxnSpPr>
          <p:nvPr/>
        </p:nvCxnSpPr>
        <p:spPr>
          <a:xfrm>
            <a:off x="3865307" y="1888854"/>
            <a:ext cx="1314562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5" name="Google Shape;223;p28">
            <a:extLst>
              <a:ext uri="{FF2B5EF4-FFF2-40B4-BE49-F238E27FC236}">
                <a16:creationId xmlns:a16="http://schemas.microsoft.com/office/drawing/2014/main" id="{399647B6-F159-4A0E-9CE6-7F83E9BF9190}"/>
              </a:ext>
            </a:extLst>
          </p:cNvPr>
          <p:cNvCxnSpPr>
            <a:cxnSpLocks/>
          </p:cNvCxnSpPr>
          <p:nvPr/>
        </p:nvCxnSpPr>
        <p:spPr>
          <a:xfrm>
            <a:off x="4213402" y="1888854"/>
            <a:ext cx="2057512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6" name="Google Shape;223;p28">
            <a:extLst>
              <a:ext uri="{FF2B5EF4-FFF2-40B4-BE49-F238E27FC236}">
                <a16:creationId xmlns:a16="http://schemas.microsoft.com/office/drawing/2014/main" id="{15457BF0-1194-43C1-86F7-D7734B91ACC0}"/>
              </a:ext>
            </a:extLst>
          </p:cNvPr>
          <p:cNvCxnSpPr>
            <a:cxnSpLocks/>
          </p:cNvCxnSpPr>
          <p:nvPr/>
        </p:nvCxnSpPr>
        <p:spPr>
          <a:xfrm>
            <a:off x="4961547" y="1888854"/>
            <a:ext cx="2343262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7" name="Google Shape;223;p28">
            <a:extLst>
              <a:ext uri="{FF2B5EF4-FFF2-40B4-BE49-F238E27FC236}">
                <a16:creationId xmlns:a16="http://schemas.microsoft.com/office/drawing/2014/main" id="{08294876-4D37-486D-8382-DA83110B10A9}"/>
              </a:ext>
            </a:extLst>
          </p:cNvPr>
          <p:cNvCxnSpPr>
            <a:cxnSpLocks/>
          </p:cNvCxnSpPr>
          <p:nvPr/>
        </p:nvCxnSpPr>
        <p:spPr>
          <a:xfrm>
            <a:off x="5725279" y="1888854"/>
            <a:ext cx="2706944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44E8EDAB-9994-491D-9B7B-66206EBFC983}"/>
              </a:ext>
            </a:extLst>
          </p:cNvPr>
          <p:cNvSpPr txBox="1"/>
          <p:nvPr/>
        </p:nvSpPr>
        <p:spPr>
          <a:xfrm>
            <a:off x="1253945" y="1496291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Common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2CCF3431-A2BD-43D2-84CA-FAF220FE05F7}"/>
              </a:ext>
            </a:extLst>
          </p:cNvPr>
          <p:cNvSpPr txBox="1"/>
          <p:nvPr/>
        </p:nvSpPr>
        <p:spPr>
          <a:xfrm>
            <a:off x="2202873" y="1504706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92D050"/>
                </a:solidFill>
              </a:rPr>
              <a:t>Uncommon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1C2ACE6-895D-417F-909E-C51342E3686F}"/>
              </a:ext>
            </a:extLst>
          </p:cNvPr>
          <p:cNvSpPr txBox="1"/>
          <p:nvPr/>
        </p:nvSpPr>
        <p:spPr>
          <a:xfrm>
            <a:off x="3392597" y="1496290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Rare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389119FC-CFDF-460A-995B-8AC31ACAE637}"/>
              </a:ext>
            </a:extLst>
          </p:cNvPr>
          <p:cNvSpPr txBox="1"/>
          <p:nvPr/>
        </p:nvSpPr>
        <p:spPr>
          <a:xfrm>
            <a:off x="4378252" y="1513119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Epic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51BD18F7-4690-4360-9E7F-3165D1E1F261}"/>
              </a:ext>
            </a:extLst>
          </p:cNvPr>
          <p:cNvSpPr txBox="1"/>
          <p:nvPr/>
        </p:nvSpPr>
        <p:spPr>
          <a:xfrm>
            <a:off x="5316312" y="1513119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FF00"/>
                </a:solidFill>
              </a:rPr>
              <a:t>Heroic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7625EAB1-5931-4BF6-A295-A0D297B08027}"/>
              </a:ext>
            </a:extLst>
          </p:cNvPr>
          <p:cNvSpPr txBox="1"/>
          <p:nvPr/>
        </p:nvSpPr>
        <p:spPr>
          <a:xfrm>
            <a:off x="6316215" y="1513118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6600"/>
                </a:solidFill>
              </a:rPr>
              <a:t>Mythic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E79AAE77-ED87-4A26-B405-1B6769671657}"/>
              </a:ext>
            </a:extLst>
          </p:cNvPr>
          <p:cNvSpPr txBox="1"/>
          <p:nvPr/>
        </p:nvSpPr>
        <p:spPr>
          <a:xfrm>
            <a:off x="7316118" y="1513120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3">
                    <a:lumMod val="75000"/>
                  </a:schemeClr>
                </a:solidFill>
              </a:rPr>
              <a:t>Legendary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5" name="Image 54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283BFCD4-0642-4EA4-9F77-606C0A829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706" y="2838508"/>
            <a:ext cx="1023504" cy="907381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A1EFAD66-24F1-4596-BB7A-90AAAF6B6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570" y="2571750"/>
            <a:ext cx="1586476" cy="1429431"/>
          </a:xfrm>
          <a:prstGeom prst="rect">
            <a:avLst/>
          </a:prstGeom>
        </p:spPr>
      </p:pic>
      <p:sp>
        <p:nvSpPr>
          <p:cNvPr id="66" name="Flèche : chevron 65">
            <a:extLst>
              <a:ext uri="{FF2B5EF4-FFF2-40B4-BE49-F238E27FC236}">
                <a16:creationId xmlns:a16="http://schemas.microsoft.com/office/drawing/2014/main" id="{73E195C2-54E5-4070-B37E-6FB138C285F0}"/>
              </a:ext>
            </a:extLst>
          </p:cNvPr>
          <p:cNvSpPr/>
          <p:nvPr/>
        </p:nvSpPr>
        <p:spPr>
          <a:xfrm>
            <a:off x="3674705" y="3007206"/>
            <a:ext cx="880329" cy="678629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Flèche : chevron 74">
            <a:extLst>
              <a:ext uri="{FF2B5EF4-FFF2-40B4-BE49-F238E27FC236}">
                <a16:creationId xmlns:a16="http://schemas.microsoft.com/office/drawing/2014/main" id="{A3D9C81F-FD39-43FD-9FF6-1C6C450DE02B}"/>
              </a:ext>
            </a:extLst>
          </p:cNvPr>
          <p:cNvSpPr/>
          <p:nvPr/>
        </p:nvSpPr>
        <p:spPr>
          <a:xfrm>
            <a:off x="4445512" y="3007206"/>
            <a:ext cx="880329" cy="678629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591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Patrons de conception utilisés</a:t>
            </a:r>
            <a:endParaRPr dirty="0"/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1"/>
          </p:nvPr>
        </p:nvSpPr>
        <p:spPr>
          <a:xfrm>
            <a:off x="1165475" y="1239281"/>
            <a:ext cx="2403600" cy="12753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 err="1"/>
              <a:t>Factory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Création des éléments du jeu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2"/>
          </p:nvPr>
        </p:nvSpPr>
        <p:spPr>
          <a:xfrm>
            <a:off x="3692249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GameLoop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Logique interne du jeu</a:t>
            </a: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3"/>
          </p:nvPr>
        </p:nvSpPr>
        <p:spPr>
          <a:xfrm>
            <a:off x="6219023" y="1192298"/>
            <a:ext cx="2403600" cy="1322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/>
              <a:t>State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dirty="0"/>
              <a:t>État du jeu à chaque instant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7" name="Google Shape;139;p20">
            <a:extLst>
              <a:ext uri="{FF2B5EF4-FFF2-40B4-BE49-F238E27FC236}">
                <a16:creationId xmlns:a16="http://schemas.microsoft.com/office/drawing/2014/main" id="{750B7B9E-A993-4E2D-BC5C-4993E2074777}"/>
              </a:ext>
            </a:extLst>
          </p:cNvPr>
          <p:cNvSpPr txBox="1">
            <a:spLocks/>
          </p:cNvSpPr>
          <p:nvPr/>
        </p:nvSpPr>
        <p:spPr>
          <a:xfrm>
            <a:off x="1165475" y="2857730"/>
            <a:ext cx="2403600" cy="132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◦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▫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fr-FR" b="1" dirty="0" err="1"/>
              <a:t>Strategy</a:t>
            </a:r>
            <a:endParaRPr lang="fr-FR" b="1" dirty="0"/>
          </a:p>
          <a:p>
            <a:pPr marL="0" indent="0">
              <a:buFont typeface="Quicksand"/>
              <a:buNone/>
            </a:pPr>
            <a:r>
              <a:rPr lang="fr-FR" dirty="0"/>
              <a:t>Comportement des Monstres</a:t>
            </a:r>
          </a:p>
          <a:p>
            <a:pPr marL="0" indent="0">
              <a:buFont typeface="Quicksand"/>
              <a:buNone/>
            </a:pPr>
            <a:endParaRPr lang="fr-FR" dirty="0"/>
          </a:p>
        </p:txBody>
      </p:sp>
      <p:sp>
        <p:nvSpPr>
          <p:cNvPr id="8" name="Google Shape;139;p20">
            <a:extLst>
              <a:ext uri="{FF2B5EF4-FFF2-40B4-BE49-F238E27FC236}">
                <a16:creationId xmlns:a16="http://schemas.microsoft.com/office/drawing/2014/main" id="{CD9C1C2D-9A5C-4D1B-9F53-F6B71D721FEE}"/>
              </a:ext>
            </a:extLst>
          </p:cNvPr>
          <p:cNvSpPr txBox="1">
            <a:spLocks/>
          </p:cNvSpPr>
          <p:nvPr/>
        </p:nvSpPr>
        <p:spPr>
          <a:xfrm>
            <a:off x="3580929" y="2857730"/>
            <a:ext cx="2403600" cy="132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◦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▫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fr-FR" b="1" dirty="0"/>
              <a:t>Builder</a:t>
            </a:r>
          </a:p>
          <a:p>
            <a:pPr marL="0" indent="0">
              <a:buFont typeface="Quicksand"/>
              <a:buNone/>
            </a:pPr>
            <a:r>
              <a:rPr lang="fr-FR" dirty="0"/>
              <a:t>Noms et descriptions des Items</a:t>
            </a:r>
          </a:p>
          <a:p>
            <a:pPr marL="0" indent="0">
              <a:buFont typeface="Quicksand"/>
              <a:buNone/>
            </a:pPr>
            <a:endParaRPr lang="fr-FR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Organisation du groupe</a:t>
            </a:r>
            <a:endParaRPr dirty="0"/>
          </a:p>
        </p:txBody>
      </p:sp>
      <p:cxnSp>
        <p:nvCxnSpPr>
          <p:cNvPr id="222" name="Google Shape;222;p28"/>
          <p:cNvCxnSpPr>
            <a:cxnSpLocks/>
          </p:cNvCxnSpPr>
          <p:nvPr/>
        </p:nvCxnSpPr>
        <p:spPr>
          <a:xfrm>
            <a:off x="1529307" y="3151762"/>
            <a:ext cx="0" cy="1167319"/>
          </a:xfrm>
          <a:prstGeom prst="straightConnector1">
            <a:avLst/>
          </a:prstGeom>
          <a:noFill/>
          <a:ln w="222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23" name="Google Shape;223;p28"/>
          <p:cNvCxnSpPr>
            <a:cxnSpLocks/>
          </p:cNvCxnSpPr>
          <p:nvPr/>
        </p:nvCxnSpPr>
        <p:spPr>
          <a:xfrm>
            <a:off x="1529307" y="1082345"/>
            <a:ext cx="0" cy="629724"/>
          </a:xfrm>
          <a:prstGeom prst="straightConnector1">
            <a:avLst/>
          </a:prstGeom>
          <a:noFill/>
          <a:ln w="222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24" name="Google Shape;224;p28"/>
          <p:cNvSpPr txBox="1"/>
          <p:nvPr/>
        </p:nvSpPr>
        <p:spPr>
          <a:xfrm>
            <a:off x="1953432" y="2788642"/>
            <a:ext cx="23103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Entraide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5" name="Google Shape;225;p28"/>
          <p:cNvSpPr txBox="1"/>
          <p:nvPr/>
        </p:nvSpPr>
        <p:spPr>
          <a:xfrm>
            <a:off x="1953432" y="4090039"/>
            <a:ext cx="2591663" cy="91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Mise en commun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6" name="Google Shape;226;p28"/>
          <p:cNvSpPr txBox="1"/>
          <p:nvPr/>
        </p:nvSpPr>
        <p:spPr>
          <a:xfrm>
            <a:off x="1953432" y="1470833"/>
            <a:ext cx="3600191" cy="668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Assignation de tâche à chacun 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27" name="Google Shape;227;p28"/>
          <p:cNvCxnSpPr>
            <a:cxnSpLocks/>
          </p:cNvCxnSpPr>
          <p:nvPr/>
        </p:nvCxnSpPr>
        <p:spPr>
          <a:xfrm>
            <a:off x="1529307" y="1796374"/>
            <a:ext cx="0" cy="1278168"/>
          </a:xfrm>
          <a:prstGeom prst="straightConnector1">
            <a:avLst/>
          </a:prstGeom>
          <a:noFill/>
          <a:ln w="222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F7904BA-E78D-40C1-9C06-7543B0B4F1FC}"/>
              </a:ext>
            </a:extLst>
          </p:cNvPr>
          <p:cNvCxnSpPr>
            <a:cxnSpLocks/>
          </p:cNvCxnSpPr>
          <p:nvPr/>
        </p:nvCxnSpPr>
        <p:spPr>
          <a:xfrm flipH="1">
            <a:off x="1165475" y="4840941"/>
            <a:ext cx="36383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DEE6BBE-B56A-42DA-8E05-011FE2B5DC92}"/>
              </a:ext>
            </a:extLst>
          </p:cNvPr>
          <p:cNvCxnSpPr/>
          <p:nvPr/>
        </p:nvCxnSpPr>
        <p:spPr>
          <a:xfrm flipV="1">
            <a:off x="1165475" y="1082345"/>
            <a:ext cx="0" cy="375859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3754CD8-FECB-4FC7-8E8C-CD80203A8877}"/>
              </a:ext>
            </a:extLst>
          </p:cNvPr>
          <p:cNvCxnSpPr>
            <a:cxnSpLocks/>
          </p:cNvCxnSpPr>
          <p:nvPr/>
        </p:nvCxnSpPr>
        <p:spPr>
          <a:xfrm>
            <a:off x="1174750" y="1079500"/>
            <a:ext cx="277532" cy="28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CB17078-E800-4313-AB62-1ABAA57E3410}"/>
              </a:ext>
            </a:extLst>
          </p:cNvPr>
          <p:cNvCxnSpPr>
            <a:cxnSpLocks/>
          </p:cNvCxnSpPr>
          <p:nvPr/>
        </p:nvCxnSpPr>
        <p:spPr>
          <a:xfrm>
            <a:off x="1529307" y="4390417"/>
            <a:ext cx="1" cy="450524"/>
          </a:xfrm>
          <a:prstGeom prst="line">
            <a:avLst/>
          </a:prstGeom>
          <a:ln w="22225">
            <a:solidFill>
              <a:srgbClr val="999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F6A3268-0061-4809-81F2-015D024422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-945029" y="-273345"/>
            <a:ext cx="48831051" cy="2438073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539" name="Google Shape;539;p44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Organisation du projet et de l’avancement</a:t>
            </a:r>
            <a:endParaRPr dirty="0"/>
          </a:p>
        </p:txBody>
      </p:sp>
      <p:sp>
        <p:nvSpPr>
          <p:cNvPr id="540" name="Google Shape;540;p4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5" name="Image 4" descr="Une image contenant texte, capture d’écran, noir&#10;&#10;Description générée automatiquement">
            <a:extLst>
              <a:ext uri="{FF2B5EF4-FFF2-40B4-BE49-F238E27FC236}">
                <a16:creationId xmlns:a16="http://schemas.microsoft.com/office/drawing/2014/main" id="{2780202A-E263-4FFB-B367-26909AFD48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-2520" y="1047049"/>
            <a:ext cx="9146520" cy="5603854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6A57745-D850-47EA-9D20-6D3B39EEC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759" y="1278284"/>
            <a:ext cx="3215762" cy="32157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343A06E-74C6-4E47-AF88-F1EEE5CBD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521" y="1192053"/>
            <a:ext cx="3215762" cy="321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819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>
            <a:spLocks noGrp="1"/>
          </p:cNvSpPr>
          <p:nvPr>
            <p:ph type="ctrTitle" idx="4294967295"/>
          </p:nvPr>
        </p:nvSpPr>
        <p:spPr>
          <a:xfrm>
            <a:off x="1293469" y="-142270"/>
            <a:ext cx="70971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But du jeu :</a:t>
            </a:r>
            <a:endParaRPr sz="2400" b="1" dirty="0"/>
          </a:p>
        </p:txBody>
      </p:sp>
      <p:sp>
        <p:nvSpPr>
          <p:cNvPr id="210" name="Google Shape;210;p27"/>
          <p:cNvSpPr txBox="1">
            <a:spLocks noGrp="1"/>
          </p:cNvSpPr>
          <p:nvPr>
            <p:ph type="ctrTitle" idx="4294967295"/>
          </p:nvPr>
        </p:nvSpPr>
        <p:spPr>
          <a:xfrm>
            <a:off x="1284950" y="3043919"/>
            <a:ext cx="70971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Résoudre des énigmes.</a:t>
            </a:r>
            <a:endParaRPr sz="3200" b="1" dirty="0"/>
          </a:p>
        </p:txBody>
      </p:sp>
      <p:sp>
        <p:nvSpPr>
          <p:cNvPr id="211" name="Google Shape;211;p27"/>
          <p:cNvSpPr txBox="1">
            <a:spLocks noGrp="1"/>
          </p:cNvSpPr>
          <p:nvPr>
            <p:ph type="subTitle" idx="4294967295"/>
          </p:nvPr>
        </p:nvSpPr>
        <p:spPr>
          <a:xfrm>
            <a:off x="1284950" y="3944963"/>
            <a:ext cx="70971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/>
              <a:t>Et aller le plus loin possible …</a:t>
            </a:r>
            <a:endParaRPr sz="1800" b="1" dirty="0"/>
          </a:p>
        </p:txBody>
      </p:sp>
      <p:sp>
        <p:nvSpPr>
          <p:cNvPr id="212" name="Google Shape;212;p27"/>
          <p:cNvSpPr txBox="1">
            <a:spLocks noGrp="1"/>
          </p:cNvSpPr>
          <p:nvPr>
            <p:ph type="ctrTitle" idx="4294967295"/>
          </p:nvPr>
        </p:nvSpPr>
        <p:spPr>
          <a:xfrm>
            <a:off x="1284950" y="2019601"/>
            <a:ext cx="7097100" cy="894900"/>
          </a:xfrm>
          <a:prstGeom prst="rect">
            <a:avLst/>
          </a:prstGeom>
          <a:ln>
            <a:solidFill>
              <a:srgbClr val="999FA9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Tuer, tuer et encore tuer.</a:t>
            </a:r>
            <a:endParaRPr sz="3600" b="1" dirty="0"/>
          </a:p>
        </p:txBody>
      </p:sp>
      <p:sp>
        <p:nvSpPr>
          <p:cNvPr id="214" name="Google Shape;214;p2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16" name="Google Shape;216;p27"/>
          <p:cNvSpPr/>
          <p:nvPr/>
        </p:nvSpPr>
        <p:spPr>
          <a:xfrm>
            <a:off x="844675" y="351596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16;p27">
            <a:extLst>
              <a:ext uri="{FF2B5EF4-FFF2-40B4-BE49-F238E27FC236}">
                <a16:creationId xmlns:a16="http://schemas.microsoft.com/office/drawing/2014/main" id="{5B0A7B52-6604-4528-9864-E9F22B655F19}"/>
              </a:ext>
            </a:extLst>
          </p:cNvPr>
          <p:cNvSpPr/>
          <p:nvPr/>
        </p:nvSpPr>
        <p:spPr>
          <a:xfrm>
            <a:off x="880856" y="419286"/>
            <a:ext cx="130685" cy="130685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rgbClr val="39C0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16;p27">
            <a:extLst>
              <a:ext uri="{FF2B5EF4-FFF2-40B4-BE49-F238E27FC236}">
                <a16:creationId xmlns:a16="http://schemas.microsoft.com/office/drawing/2014/main" id="{006D985C-A209-49CE-81AF-232F53E4096A}"/>
              </a:ext>
            </a:extLst>
          </p:cNvPr>
          <p:cNvSpPr/>
          <p:nvPr/>
        </p:nvSpPr>
        <p:spPr>
          <a:xfrm>
            <a:off x="844675" y="1462947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12;p27">
            <a:extLst>
              <a:ext uri="{FF2B5EF4-FFF2-40B4-BE49-F238E27FC236}">
                <a16:creationId xmlns:a16="http://schemas.microsoft.com/office/drawing/2014/main" id="{904E5556-1EED-4B05-8147-A4382C1B87AA}"/>
              </a:ext>
            </a:extLst>
          </p:cNvPr>
          <p:cNvSpPr txBox="1">
            <a:spLocks/>
          </p:cNvSpPr>
          <p:nvPr/>
        </p:nvSpPr>
        <p:spPr>
          <a:xfrm>
            <a:off x="1284950" y="1116447"/>
            <a:ext cx="70971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fr-FR" sz="4800" b="1" dirty="0"/>
              <a:t>Survivre.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385718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Test du jeux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380725" y="2072400"/>
            <a:ext cx="5064000" cy="18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Tests J</a:t>
            </a:r>
            <a:r>
              <a:rPr lang="en-US" dirty="0"/>
              <a:t>Units et Beta testing du jeu. </a:t>
            </a:r>
            <a:r>
              <a:rPr lang="en-US" sz="9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9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Atteindre</a:t>
            </a:r>
            <a:r>
              <a:rPr lang="en-US" sz="9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le </a:t>
            </a:r>
            <a:r>
              <a:rPr lang="en-US" sz="9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niveau</a:t>
            </a:r>
            <a:r>
              <a:rPr lang="en-US" sz="9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100 )</a:t>
            </a:r>
            <a:endParaRPr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772F206-0F29-4956-8BCE-500639871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2031" y="894649"/>
            <a:ext cx="3722611" cy="37226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5960DB2-2D91-4364-A0D6-D030DCC8A72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6002202" y="3127840"/>
            <a:ext cx="441270" cy="412669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2624569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>
            <a:spLocks noGrp="1"/>
          </p:cNvSpPr>
          <p:nvPr>
            <p:ph type="ctrTitle" idx="4294967295"/>
          </p:nvPr>
        </p:nvSpPr>
        <p:spPr>
          <a:xfrm>
            <a:off x="1293469" y="-142270"/>
            <a:ext cx="70971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Idées d’améliorations pour la suite.</a:t>
            </a:r>
            <a:endParaRPr sz="2800" b="1" dirty="0"/>
          </a:p>
        </p:txBody>
      </p:sp>
      <p:sp>
        <p:nvSpPr>
          <p:cNvPr id="214" name="Google Shape;214;p2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16" name="Google Shape;216;p27"/>
          <p:cNvSpPr/>
          <p:nvPr/>
        </p:nvSpPr>
        <p:spPr>
          <a:xfrm>
            <a:off x="844675" y="351596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16;p27">
            <a:extLst>
              <a:ext uri="{FF2B5EF4-FFF2-40B4-BE49-F238E27FC236}">
                <a16:creationId xmlns:a16="http://schemas.microsoft.com/office/drawing/2014/main" id="{5B0A7B52-6604-4528-9864-E9F22B655F19}"/>
              </a:ext>
            </a:extLst>
          </p:cNvPr>
          <p:cNvSpPr/>
          <p:nvPr/>
        </p:nvSpPr>
        <p:spPr>
          <a:xfrm>
            <a:off x="880856" y="419286"/>
            <a:ext cx="130685" cy="130685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rgbClr val="39C0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16;p27">
            <a:extLst>
              <a:ext uri="{FF2B5EF4-FFF2-40B4-BE49-F238E27FC236}">
                <a16:creationId xmlns:a16="http://schemas.microsoft.com/office/drawing/2014/main" id="{006D985C-A209-49CE-81AF-232F53E4096A}"/>
              </a:ext>
            </a:extLst>
          </p:cNvPr>
          <p:cNvSpPr/>
          <p:nvPr/>
        </p:nvSpPr>
        <p:spPr>
          <a:xfrm>
            <a:off x="844675" y="1462947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12;p27">
            <a:extLst>
              <a:ext uri="{FF2B5EF4-FFF2-40B4-BE49-F238E27FC236}">
                <a16:creationId xmlns:a16="http://schemas.microsoft.com/office/drawing/2014/main" id="{904E5556-1EED-4B05-8147-A4382C1B87AA}"/>
              </a:ext>
            </a:extLst>
          </p:cNvPr>
          <p:cNvSpPr txBox="1">
            <a:spLocks/>
          </p:cNvSpPr>
          <p:nvPr/>
        </p:nvSpPr>
        <p:spPr>
          <a:xfrm>
            <a:off x="1202225" y="907921"/>
            <a:ext cx="70971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fr-FR" sz="2000" b="1" dirty="0">
                <a:solidFill>
                  <a:schemeClr val="bg1">
                    <a:lumMod val="95000"/>
                  </a:schemeClr>
                </a:solidFill>
              </a:rPr>
              <a:t>Arbre de compétences (Sorts dédiées aux classes…)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Google Shape;212;p27">
            <a:extLst>
              <a:ext uri="{FF2B5EF4-FFF2-40B4-BE49-F238E27FC236}">
                <a16:creationId xmlns:a16="http://schemas.microsoft.com/office/drawing/2014/main" id="{F6D95287-B112-4BA5-9257-5938C7C13DD8}"/>
              </a:ext>
            </a:extLst>
          </p:cNvPr>
          <p:cNvSpPr txBox="1">
            <a:spLocks/>
          </p:cNvSpPr>
          <p:nvPr/>
        </p:nvSpPr>
        <p:spPr>
          <a:xfrm>
            <a:off x="1202225" y="1935024"/>
            <a:ext cx="70971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fr-FR" sz="2000" b="1" dirty="0">
                <a:solidFill>
                  <a:schemeClr val="bg1">
                    <a:lumMod val="95000"/>
                  </a:schemeClr>
                </a:solidFill>
              </a:rPr>
              <a:t>Boss et monstres plus diversifiées, équilibrage…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Google Shape;212;p27">
            <a:extLst>
              <a:ext uri="{FF2B5EF4-FFF2-40B4-BE49-F238E27FC236}">
                <a16:creationId xmlns:a16="http://schemas.microsoft.com/office/drawing/2014/main" id="{AE328608-924C-43FA-B929-3DC05826E6A6}"/>
              </a:ext>
            </a:extLst>
          </p:cNvPr>
          <p:cNvSpPr txBox="1">
            <a:spLocks/>
          </p:cNvSpPr>
          <p:nvPr/>
        </p:nvSpPr>
        <p:spPr>
          <a:xfrm>
            <a:off x="1202225" y="2962127"/>
            <a:ext cx="70971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fr-FR" sz="2000" b="1" dirty="0">
                <a:solidFill>
                  <a:schemeClr val="bg1">
                    <a:lumMod val="95000"/>
                  </a:schemeClr>
                </a:solidFill>
              </a:rPr>
              <a:t>Énigmes plus complexes, meilleure génération des salles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Google Shape;216;p27">
            <a:extLst>
              <a:ext uri="{FF2B5EF4-FFF2-40B4-BE49-F238E27FC236}">
                <a16:creationId xmlns:a16="http://schemas.microsoft.com/office/drawing/2014/main" id="{FA703209-1D26-4B1A-B75F-0130633D12F7}"/>
              </a:ext>
            </a:extLst>
          </p:cNvPr>
          <p:cNvSpPr/>
          <p:nvPr/>
        </p:nvSpPr>
        <p:spPr>
          <a:xfrm>
            <a:off x="844675" y="4349679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12;p27">
            <a:extLst>
              <a:ext uri="{FF2B5EF4-FFF2-40B4-BE49-F238E27FC236}">
                <a16:creationId xmlns:a16="http://schemas.microsoft.com/office/drawing/2014/main" id="{C552B492-2D36-42A7-9C8F-F9AAF70874CA}"/>
              </a:ext>
            </a:extLst>
          </p:cNvPr>
          <p:cNvSpPr txBox="1">
            <a:spLocks/>
          </p:cNvSpPr>
          <p:nvPr/>
        </p:nvSpPr>
        <p:spPr>
          <a:xfrm>
            <a:off x="1202225" y="4141693"/>
            <a:ext cx="7097100" cy="541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fr-FR" sz="2000" b="1" dirty="0">
                <a:solidFill>
                  <a:schemeClr val="bg1">
                    <a:lumMod val="95000"/>
                  </a:schemeClr>
                </a:solidFill>
              </a:rPr>
              <a:t>Sortir le jeu sur Steam…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855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Merci à tous de nous avoir écouté.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" name="Google Shape;117;p18">
            <a:extLst>
              <a:ext uri="{FF2B5EF4-FFF2-40B4-BE49-F238E27FC236}">
                <a16:creationId xmlns:a16="http://schemas.microsoft.com/office/drawing/2014/main" id="{5871FA4F-DF50-4867-9034-87857F8EECCE}"/>
              </a:ext>
            </a:extLst>
          </p:cNvPr>
          <p:cNvSpPr txBox="1">
            <a:spLocks/>
          </p:cNvSpPr>
          <p:nvPr/>
        </p:nvSpPr>
        <p:spPr>
          <a:xfrm>
            <a:off x="1481407" y="3071443"/>
            <a:ext cx="5488654" cy="555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fr-FR" sz="1400" dirty="0">
                <a:solidFill>
                  <a:schemeClr val="bg1"/>
                </a:solidFill>
              </a:rPr>
              <a:t>Passons à la démo…</a:t>
            </a:r>
          </a:p>
        </p:txBody>
      </p:sp>
    </p:spTree>
    <p:extLst>
      <p:ext uri="{BB962C8B-B14F-4D97-AF65-F5344CB8AC3E}">
        <p14:creationId xmlns:p14="http://schemas.microsoft.com/office/powerpoint/2010/main" val="3471664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Génération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369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Grid Map – Tiles vs Entity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92AEEFB-CB6D-4E1A-86D8-47CA0C15D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-58000" contrast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2422" y="1096210"/>
            <a:ext cx="3613818" cy="3613818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C95FD5E-8A6A-41A3-91E5-1AE0F48B47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81" t="17588" r="22312" b="11246"/>
          <a:stretch/>
        </p:blipFill>
        <p:spPr>
          <a:xfrm>
            <a:off x="7358230" y="280030"/>
            <a:ext cx="1026695" cy="1042737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1" name="Image 10" descr="Une image contenant texte, horloge, ciel nocturne&#10;&#10;Description générée automatiquement">
            <a:extLst>
              <a:ext uri="{FF2B5EF4-FFF2-40B4-BE49-F238E27FC236}">
                <a16:creationId xmlns:a16="http://schemas.microsoft.com/office/drawing/2014/main" id="{6EA14C4B-D6E3-49D9-9B99-45268CB959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151" t="13498" r="17891" b="12867"/>
          <a:stretch/>
        </p:blipFill>
        <p:spPr>
          <a:xfrm>
            <a:off x="5255061" y="84690"/>
            <a:ext cx="1633150" cy="1619918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13" name="Image 12" descr="Une image contenant ciel nocturne&#10;&#10;Description générée automatiquement">
            <a:extLst>
              <a:ext uri="{FF2B5EF4-FFF2-40B4-BE49-F238E27FC236}">
                <a16:creationId xmlns:a16="http://schemas.microsoft.com/office/drawing/2014/main" id="{0244B16F-4B44-4E7E-82C4-98211128B4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107" t="13577" r="13322" b="13384"/>
          <a:stretch/>
        </p:blipFill>
        <p:spPr>
          <a:xfrm>
            <a:off x="4962058" y="3015957"/>
            <a:ext cx="2219157" cy="2042853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1A59B35-B829-4F09-BF4D-33460E6D432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211" t="12892" r="17372" b="13624"/>
          <a:stretch/>
        </p:blipFill>
        <p:spPr>
          <a:xfrm>
            <a:off x="7359577" y="3385566"/>
            <a:ext cx="1462033" cy="1366565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17" name="Image 16" descr="Une image contenant ciel nocturne&#10;&#10;Description générée automatiquement">
            <a:extLst>
              <a:ext uri="{FF2B5EF4-FFF2-40B4-BE49-F238E27FC236}">
                <a16:creationId xmlns:a16="http://schemas.microsoft.com/office/drawing/2014/main" id="{CC96D34F-04ED-4522-8CD1-9941CE371E2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314" t="6560" r="19141" b="23200"/>
          <a:stretch/>
        </p:blipFill>
        <p:spPr>
          <a:xfrm>
            <a:off x="5176260" y="1809579"/>
            <a:ext cx="1172640" cy="1086209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19" name="Image 18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1FE9441E-69FB-4E7C-8BD6-806AA5492AB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888" t="11710" r="17839" b="13848"/>
          <a:stretch/>
        </p:blipFill>
        <p:spPr>
          <a:xfrm>
            <a:off x="7308305" y="1622768"/>
            <a:ext cx="1513305" cy="1459832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25" name="Image 24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18255358-C02B-45F4-A364-354E69FB937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4000"/>
          </a:blip>
          <a:stretch>
            <a:fillRect/>
          </a:stretch>
        </p:blipFill>
        <p:spPr>
          <a:xfrm>
            <a:off x="2058217" y="1704609"/>
            <a:ext cx="1938664" cy="1907272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Géneration du donjon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9" name="Image 8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62E9B228-2880-48C8-B4C7-6154AD97A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9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Géneration du donjon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9" name="Image 8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62E9B228-2880-48C8-B4C7-6154AD97A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11" name="Image 10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391BEAE9-D663-44EC-B9C5-8DD89F9F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89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Géneration du donjon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9" name="Image 8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62E9B228-2880-48C8-B4C7-6154AD97A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11" name="Image 10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391BEAE9-D663-44EC-B9C5-8DD89F9F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13" name="Image 12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33F48D1A-7D2A-43F1-8D1E-8E3EB0DA2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700" y="972609"/>
            <a:ext cx="4272743" cy="377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43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Géneration du donjon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9" name="Image 8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62E9B228-2880-48C8-B4C7-6154AD97A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11" name="Image 10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391BEAE9-D663-44EC-B9C5-8DD89F9F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01" y="972611"/>
            <a:ext cx="4272742" cy="3779520"/>
          </a:xfrm>
          <a:prstGeom prst="rect">
            <a:avLst/>
          </a:prstGeom>
        </p:spPr>
      </p:pic>
      <p:pic>
        <p:nvPicPr>
          <p:cNvPr id="13" name="Image 12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33F48D1A-7D2A-43F1-8D1E-8E3EB0DA2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700" y="972609"/>
            <a:ext cx="4272743" cy="3779521"/>
          </a:xfrm>
          <a:prstGeom prst="rect">
            <a:avLst/>
          </a:prstGeom>
        </p:spPr>
      </p:pic>
      <p:pic>
        <p:nvPicPr>
          <p:cNvPr id="15" name="Image 14" descr="Une image contenant shoji, bâtiment, mots croisés&#10;&#10;Description générée automatiquement">
            <a:extLst>
              <a:ext uri="{FF2B5EF4-FFF2-40B4-BE49-F238E27FC236}">
                <a16:creationId xmlns:a16="http://schemas.microsoft.com/office/drawing/2014/main" id="{AB373362-B898-4E79-8ED5-C955C0FD8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701" y="972609"/>
            <a:ext cx="4272744" cy="377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14277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</Words>
  <Application>Microsoft Office PowerPoint</Application>
  <PresentationFormat>Affichage à l'écran (16:9)</PresentationFormat>
  <Paragraphs>128</Paragraphs>
  <Slides>32</Slides>
  <Notes>32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5" baseType="lpstr">
      <vt:lpstr>Quicksand</vt:lpstr>
      <vt:lpstr>Arial</vt:lpstr>
      <vt:lpstr>Eleanor template</vt:lpstr>
      <vt:lpstr>ROGUE SOULS</vt:lpstr>
      <vt:lpstr>PRÉSENTATION DU JEU</vt:lpstr>
      <vt:lpstr>But du jeu :</vt:lpstr>
      <vt:lpstr>Génération</vt:lpstr>
      <vt:lpstr>Grid Map – Tiles vs Entity</vt:lpstr>
      <vt:lpstr>Géneration du donjon</vt:lpstr>
      <vt:lpstr>Géneration du donjon</vt:lpstr>
      <vt:lpstr>Géneration du donjon</vt:lpstr>
      <vt:lpstr>Géneration du donjon</vt:lpstr>
      <vt:lpstr>Géneration du donjon</vt:lpstr>
      <vt:lpstr>Géneration du donjon</vt:lpstr>
      <vt:lpstr>Géneration du donjon</vt:lpstr>
      <vt:lpstr>Géneration du donjon</vt:lpstr>
      <vt:lpstr>Géneration du donjon</vt:lpstr>
      <vt:lpstr>Géneration du donjon</vt:lpstr>
      <vt:lpstr>Géneration du donjon</vt:lpstr>
      <vt:lpstr>Géneration du donjon</vt:lpstr>
      <vt:lpstr>Géneration du donjon</vt:lpstr>
      <vt:lpstr>Géneration du donjon</vt:lpstr>
      <vt:lpstr>Géneration du donjon</vt:lpstr>
      <vt:lpstr>Géneration du contenu de la salle </vt:lpstr>
      <vt:lpstr>Fonctionnalités</vt:lpstr>
      <vt:lpstr>Éléments du jeu</vt:lpstr>
      <vt:lpstr>Éléments du jeu</vt:lpstr>
      <vt:lpstr>Les Équipements</vt:lpstr>
      <vt:lpstr>Raretés des équipements</vt:lpstr>
      <vt:lpstr>Patrons de conception utilisés</vt:lpstr>
      <vt:lpstr>Organisation du groupe</vt:lpstr>
      <vt:lpstr>Organisation du projet et de l’avancement</vt:lpstr>
      <vt:lpstr>Test du jeux</vt:lpstr>
      <vt:lpstr>Idées d’améliorations pour la suite.</vt:lpstr>
      <vt:lpstr>Merci à tous de nous avoir écouté.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antoine</dc:creator>
  <cp:lastModifiedBy>Raphael Pietrzak</cp:lastModifiedBy>
  <cp:revision>40</cp:revision>
  <dcterms:modified xsi:type="dcterms:W3CDTF">2021-05-05T09:32:14Z</dcterms:modified>
</cp:coreProperties>
</file>